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FDA950-9524-D0D7-1F92-42EDE523C976}" name="Freya Rodger" initials="FR" userId="S::frodger@world.physio::32b15349-12d6-43e6-bd5a-62074b3d4637" providerId="AD"/>
  <p188:author id="{08D32EC1-0812-647D-2C9C-0F4D8782C54C}" name="Lucy Ridley" initials="LR" userId="S::lridley@world.physio::c1d5c2b8-e893-4013-947f-fc8a4658cefd" providerId="AD"/>
  <p188:author id="{899E29D9-5EFB-2BDC-83A3-BFC33A0FD22E}" name="justin" initials="" userId="S::justin@figureightcreative.co.za::e3ee7e2e-59d7-4ab6-93c5-d4764da82bb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CFE"/>
    <a:srgbClr val="262626"/>
    <a:srgbClr val="662D91"/>
    <a:srgbClr val="F68B1F"/>
    <a:srgbClr val="EFEFEF"/>
    <a:srgbClr val="4A148C"/>
    <a:srgbClr val="263238"/>
    <a:srgbClr val="006A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F0770D-BE0D-437D-B135-18CAF6EC3470}" v="7" dt="2025-03-19T11:05:06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Ridley" userId="c1d5c2b8-e893-4013-947f-fc8a4658cefd" providerId="ADAL" clId="{04D44839-6D81-4BB8-A684-04BD081EDB34}"/>
    <pc:docChg chg="undo custSel modSld">
      <pc:chgData name="Lucy Ridley" userId="c1d5c2b8-e893-4013-947f-fc8a4658cefd" providerId="ADAL" clId="{04D44839-6D81-4BB8-A684-04BD081EDB34}" dt="2025-02-04T14:21:42.990" v="14" actId="120"/>
      <pc:docMkLst>
        <pc:docMk/>
      </pc:docMkLst>
      <pc:sldChg chg="modSp mod">
        <pc:chgData name="Lucy Ridley" userId="c1d5c2b8-e893-4013-947f-fc8a4658cefd" providerId="ADAL" clId="{04D44839-6D81-4BB8-A684-04BD081EDB34}" dt="2025-02-04T14:21:42.990" v="14" actId="120"/>
        <pc:sldMkLst>
          <pc:docMk/>
          <pc:sldMk cId="662819743" sldId="256"/>
        </pc:sldMkLst>
        <pc:spChg chg="mod">
          <ac:chgData name="Lucy Ridley" userId="c1d5c2b8-e893-4013-947f-fc8a4658cefd" providerId="ADAL" clId="{04D44839-6D81-4BB8-A684-04BD081EDB34}" dt="2025-02-04T14:14:29.470" v="11" actId="1076"/>
          <ac:spMkLst>
            <pc:docMk/>
            <pc:sldMk cId="662819743" sldId="256"/>
            <ac:spMk id="6" creationId="{9F9E406C-7B8B-BD5A-EBC0-514B53AB2AA6}"/>
          </ac:spMkLst>
        </pc:spChg>
        <pc:spChg chg="mod">
          <ac:chgData name="Lucy Ridley" userId="c1d5c2b8-e893-4013-947f-fc8a4658cefd" providerId="ADAL" clId="{04D44839-6D81-4BB8-A684-04BD081EDB34}" dt="2025-02-04T14:21:42.990" v="14" actId="120"/>
          <ac:spMkLst>
            <pc:docMk/>
            <pc:sldMk cId="662819743" sldId="256"/>
            <ac:spMk id="22" creationId="{5BAD9AF1-DB1F-458B-8FD1-3E2EA4A57D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7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2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0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6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6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8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2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3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1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B498-9D4D-4FAD-891F-E57FF8B5A02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1">
            <a:extLst>
              <a:ext uri="{FF2B5EF4-FFF2-40B4-BE49-F238E27FC236}">
                <a16:creationId xmlns:a16="http://schemas.microsoft.com/office/drawing/2014/main" id="{9F9E406C-7B8B-BD5A-EBC0-514B53AB2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0"/>
            <a:ext cx="30275213" cy="42803763"/>
          </a:xfrm>
          <a:prstGeom prst="rect">
            <a:avLst/>
          </a:prstGeom>
          <a:solidFill>
            <a:srgbClr val="A0DBF3"/>
          </a:solidFill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lIns="89387" tIns="44693" rIns="89387" bIns="44693" anchor="ctr"/>
          <a:lstStyle/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GB" sz="2300">
              <a:solidFill>
                <a:srgbClr val="C00000"/>
              </a:solidFill>
              <a:latin typeface="Times New Roman" panose="02020603050405020304" pitchFamily="18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9EE2F9-E368-471F-966F-6846CB3D7866}"/>
              </a:ext>
            </a:extLst>
          </p:cNvPr>
          <p:cNvSpPr/>
          <p:nvPr/>
        </p:nvSpPr>
        <p:spPr>
          <a:xfrm>
            <a:off x="1740203" y="608188"/>
            <a:ext cx="25899087" cy="704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0" b="1">
                <a:solidFill>
                  <a:srgbClr val="0F4CF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Teach people what you </a:t>
            </a:r>
            <a:br>
              <a:rPr lang="en-US" sz="12000" b="1">
                <a:solidFill>
                  <a:srgbClr val="0F4CF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en-US" sz="12000" b="1">
                <a:solidFill>
                  <a:srgbClr val="0F4CF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learned in 5 seconds </a:t>
            </a:r>
            <a:br>
              <a:rPr lang="en-US" sz="12000" b="1">
                <a:solidFill>
                  <a:srgbClr val="0F4CF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en-US" sz="12000" b="1">
                <a:solidFill>
                  <a:srgbClr val="0F4CFE"/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(takeaway, not title)</a:t>
            </a:r>
            <a:r>
              <a:rPr lang="en-US" sz="12000" b="1">
                <a:solidFill>
                  <a:srgbClr val="0F4CFE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endParaRPr lang="en-US" sz="12000">
              <a:solidFill>
                <a:srgbClr val="0F4CFE"/>
              </a:solidFill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AD9AF1-DB1F-458B-8FD1-3E2EA4A57D8C}"/>
              </a:ext>
            </a:extLst>
          </p:cNvPr>
          <p:cNvSpPr txBox="1"/>
          <p:nvPr/>
        </p:nvSpPr>
        <p:spPr>
          <a:xfrm>
            <a:off x="6093730" y="40189650"/>
            <a:ext cx="17192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6600">
                <a:effectLst/>
                <a:latin typeface="Helvetica" pitchFamily="2" charset="0"/>
              </a:rPr>
              <a:t>Author 1, Author 2, Author 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51A22D-6E78-9EC1-AA7A-2AE3D9D637C1}"/>
              </a:ext>
            </a:extLst>
          </p:cNvPr>
          <p:cNvSpPr/>
          <p:nvPr/>
        </p:nvSpPr>
        <p:spPr>
          <a:xfrm>
            <a:off x="16074785" y="15284555"/>
            <a:ext cx="12614582" cy="67567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239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3"/>
              <a:t>v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B897D2-C495-BD92-B6A9-9EEA550DF840}"/>
              </a:ext>
            </a:extLst>
          </p:cNvPr>
          <p:cNvSpPr/>
          <p:nvPr/>
        </p:nvSpPr>
        <p:spPr>
          <a:xfrm>
            <a:off x="1781106" y="15284554"/>
            <a:ext cx="12419322" cy="6756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239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3"/>
              <a:t>v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CDF1688-4DF4-E78B-4843-962D6FA7479F}"/>
              </a:ext>
            </a:extLst>
          </p:cNvPr>
          <p:cNvSpPr txBox="1"/>
          <p:nvPr/>
        </p:nvSpPr>
        <p:spPr>
          <a:xfrm>
            <a:off x="1740203" y="8110034"/>
            <a:ext cx="23276187" cy="105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244" i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Title goes here: Investigating the dynamics of X on Y.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A1EE83F7-0783-7655-C10F-786B67F79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0056" y="16579558"/>
            <a:ext cx="9477138" cy="4166486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C3232699-B638-7CF9-0403-710AB4EB7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890382" y="16408547"/>
            <a:ext cx="10884069" cy="415728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8F3D61A8-5BBF-232B-EBCB-EC446284E1EA}"/>
              </a:ext>
            </a:extLst>
          </p:cNvPr>
          <p:cNvSpPr txBox="1"/>
          <p:nvPr/>
        </p:nvSpPr>
        <p:spPr>
          <a:xfrm>
            <a:off x="1781106" y="12896238"/>
            <a:ext cx="12080239" cy="191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0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Result 1:</a:t>
            </a:r>
            <a:r>
              <a:rPr lang="en-US" sz="420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Quickly explain what the graph shows.</a:t>
            </a:r>
            <a:r>
              <a:rPr lang="en-US" sz="42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20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Help people think.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29B8E1-062E-811E-4095-4908765D1A4D}"/>
              </a:ext>
            </a:extLst>
          </p:cNvPr>
          <p:cNvSpPr txBox="1"/>
          <p:nvPr/>
        </p:nvSpPr>
        <p:spPr>
          <a:xfrm>
            <a:off x="1740203" y="33956349"/>
            <a:ext cx="26949164" cy="4458153"/>
          </a:xfrm>
          <a:prstGeom prst="rect">
            <a:avLst/>
          </a:prstGeom>
          <a:solidFill>
            <a:srgbClr val="0F4CFE"/>
          </a:solidFill>
        </p:spPr>
        <p:txBody>
          <a:bodyPr wrap="square" lIns="432503" tIns="432503" rIns="432503" bIns="4325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b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Considerations:</a:t>
            </a:r>
            <a:r>
              <a:rPr lang="en-US" sz="5400" b="1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This is only one interpretation of findings that suggest effective posters are uncluttered, have big figures &amp; text, and include callout boxes with takeaways. It is missing your personality and creative flair.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6E0388-2942-A976-C11F-C3E7650F00BC}"/>
              </a:ext>
            </a:extLst>
          </p:cNvPr>
          <p:cNvSpPr txBox="1"/>
          <p:nvPr/>
        </p:nvSpPr>
        <p:spPr>
          <a:xfrm>
            <a:off x="16074786" y="12896238"/>
            <a:ext cx="12614581" cy="191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0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Result 2:</a:t>
            </a:r>
            <a:r>
              <a:rPr lang="en-US" sz="420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Big figures are easier to skim at a distance, and more accessible.</a:t>
            </a:r>
            <a:endParaRPr lang="en-US" sz="420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A9DE5D-D514-FAEA-8688-71D43253F7ED}"/>
              </a:ext>
            </a:extLst>
          </p:cNvPr>
          <p:cNvSpPr/>
          <p:nvPr/>
        </p:nvSpPr>
        <p:spPr>
          <a:xfrm>
            <a:off x="1781107" y="24641981"/>
            <a:ext cx="26908262" cy="84401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239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3"/>
              <a:t>v</a:t>
            </a:r>
          </a:p>
        </p:txBody>
      </p:sp>
      <p:pic>
        <p:nvPicPr>
          <p:cNvPr id="37" name="Picture 36" descr="A picture containing clock&#10;&#10;Description automatically generated">
            <a:extLst>
              <a:ext uri="{FF2B5EF4-FFF2-40B4-BE49-F238E27FC236}">
                <a16:creationId xmlns:a16="http://schemas.microsoft.com/office/drawing/2014/main" id="{5DC3083A-00EF-7427-0E69-8931813F67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347" y="24837530"/>
            <a:ext cx="23782071" cy="835189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80041323-B3E2-5C21-DB63-0092D6517E35}"/>
              </a:ext>
            </a:extLst>
          </p:cNvPr>
          <p:cNvSpPr txBox="1"/>
          <p:nvPr/>
        </p:nvSpPr>
        <p:spPr>
          <a:xfrm>
            <a:off x="4170734" y="25794433"/>
            <a:ext cx="9207519" cy="820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Immune checkpoint </a:t>
            </a:r>
            <a:r>
              <a:rPr lang="en-US" sz="3600">
                <a:solidFill>
                  <a:srgbClr val="ED1C2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inhibits</a:t>
            </a:r>
            <a:r>
              <a:rPr lang="en-US" sz="360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T-cell activation.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E07531B-3352-34EF-503F-0C69CB88ACF4}"/>
              </a:ext>
            </a:extLst>
          </p:cNvPr>
          <p:cNvSpPr/>
          <p:nvPr/>
        </p:nvSpPr>
        <p:spPr>
          <a:xfrm>
            <a:off x="15160385" y="25747281"/>
            <a:ext cx="914400" cy="914400"/>
          </a:xfrm>
          <a:prstGeom prst="round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Segoe UI Black" panose="020B0A02040204020203" pitchFamily="34" charset="0"/>
                <a:ea typeface="Segoe UI Black" panose="020B0A02040204020203" pitchFamily="34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059D60-BC78-9BB8-43D6-C639D5B7286D}"/>
              </a:ext>
            </a:extLst>
          </p:cNvPr>
          <p:cNvSpPr txBox="1"/>
          <p:nvPr/>
        </p:nvSpPr>
        <p:spPr>
          <a:xfrm>
            <a:off x="2007000" y="22864567"/>
            <a:ext cx="4531609" cy="125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68"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Methods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DCD9CC-0316-26D8-3153-0E55BAB1E237}"/>
              </a:ext>
            </a:extLst>
          </p:cNvPr>
          <p:cNvSpPr txBox="1"/>
          <p:nvPr/>
        </p:nvSpPr>
        <p:spPr>
          <a:xfrm>
            <a:off x="1781107" y="9721655"/>
            <a:ext cx="26908261" cy="2692028"/>
          </a:xfrm>
          <a:prstGeom prst="rect">
            <a:avLst/>
          </a:prstGeom>
          <a:solidFill>
            <a:srgbClr val="0F4CFE"/>
          </a:solidFill>
        </p:spPr>
        <p:txBody>
          <a:bodyPr wrap="square" lIns="432503" tIns="432503" rIns="432503" bIns="4325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00" b="1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Background: </a:t>
            </a:r>
            <a:r>
              <a:rPr lang="en-US" sz="420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70,000 people needed a portrait-orientation style layout for #betterposter, according to the Open Science Framework download counts.</a:t>
            </a:r>
            <a:endParaRPr lang="en-US" sz="420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4CC52BC-DCE5-55D8-A77D-6CBC835EB1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48468" y="38904183"/>
            <a:ext cx="9165823" cy="409039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E27149F-F25E-2F68-1276-F66D86DDE7ED}"/>
              </a:ext>
            </a:extLst>
          </p:cNvPr>
          <p:cNvSpPr txBox="1"/>
          <p:nvPr/>
        </p:nvSpPr>
        <p:spPr>
          <a:xfrm>
            <a:off x="20640659" y="38726580"/>
            <a:ext cx="44997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3200" b="1">
                <a:solidFill>
                  <a:srgbClr val="004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AT:</a:t>
            </a:r>
            <a:endParaRPr lang="en-US" altLang="en-US" sz="3200" b="1">
              <a:solidFill>
                <a:srgbClr val="004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A3082B-5D4A-41DE-31C8-BF43C565F7A6}"/>
              </a:ext>
            </a:extLst>
          </p:cNvPr>
          <p:cNvSpPr txBox="1"/>
          <p:nvPr/>
        </p:nvSpPr>
        <p:spPr>
          <a:xfrm>
            <a:off x="16308815" y="25794433"/>
            <a:ext cx="10513312" cy="820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Anti-PDF-1 antibodies permit T cell activation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277B0C5-E017-E104-4A16-318CBEA79D94}"/>
              </a:ext>
            </a:extLst>
          </p:cNvPr>
          <p:cNvSpPr/>
          <p:nvPr/>
        </p:nvSpPr>
        <p:spPr>
          <a:xfrm>
            <a:off x="3040056" y="25747281"/>
            <a:ext cx="914400" cy="914400"/>
          </a:xfrm>
          <a:prstGeom prst="round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Segoe UI Black" panose="020B0A02040204020203" pitchFamily="34" charset="0"/>
                <a:ea typeface="Segoe UI Black" panose="020B0A02040204020203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7F124A-2DF5-FFE5-8276-3EDE59F13F3C}"/>
              </a:ext>
            </a:extLst>
          </p:cNvPr>
          <p:cNvSpPr txBox="1"/>
          <p:nvPr/>
        </p:nvSpPr>
        <p:spPr>
          <a:xfrm>
            <a:off x="2468880" y="229514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1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1285B1139ADA43A5FDBD06AACC27BE" ma:contentTypeVersion="18" ma:contentTypeDescription="Create a new document." ma:contentTypeScope="" ma:versionID="3ace01099db3b97372cf7dc6e9bcf0e3">
  <xsd:schema xmlns:xsd="http://www.w3.org/2001/XMLSchema" xmlns:xs="http://www.w3.org/2001/XMLSchema" xmlns:p="http://schemas.microsoft.com/office/2006/metadata/properties" xmlns:ns2="861b0433-a531-441e-a57a-d7dfdbd16bab" xmlns:ns3="c8cc0759-2779-4f37-a4ce-41bcbf368f4b" targetNamespace="http://schemas.microsoft.com/office/2006/metadata/properties" ma:root="true" ma:fieldsID="e7f0c67ea01f9b49a6795f2abfbcb88e" ns2:_="" ns3:_="">
    <xsd:import namespace="861b0433-a531-441e-a57a-d7dfdbd16bab"/>
    <xsd:import namespace="c8cc0759-2779-4f37-a4ce-41bcbf368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b0433-a531-441e-a57a-d7dfdbd16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9c69e03-6b7e-4f40-bee0-8f3f36f365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c0759-2779-4f37-a4ce-41bcbf368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1dbc3b-0b83-4edf-b7c4-2e3741b27152}" ma:internalName="TaxCatchAll" ma:showField="CatchAllData" ma:web="c8cc0759-2779-4f37-a4ce-41bcbf368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1b0433-a531-441e-a57a-d7dfdbd16bab">
      <Terms xmlns="http://schemas.microsoft.com/office/infopath/2007/PartnerControls"/>
    </lcf76f155ced4ddcb4097134ff3c332f>
    <TaxCatchAll xmlns="c8cc0759-2779-4f37-a4ce-41bcbf368f4b" xsi:nil="true"/>
  </documentManagement>
</p:properties>
</file>

<file path=customXml/itemProps1.xml><?xml version="1.0" encoding="utf-8"?>
<ds:datastoreItem xmlns:ds="http://schemas.openxmlformats.org/officeDocument/2006/customXml" ds:itemID="{7CE99583-E9E6-4F50-80DB-784B342477DF}">
  <ds:schemaRefs>
    <ds:schemaRef ds:uri="861b0433-a531-441e-a57a-d7dfdbd16bab"/>
    <ds:schemaRef ds:uri="c8cc0759-2779-4f37-a4ce-41bcbf368f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B7A7C9F-D506-419A-8786-D918F4E5D1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3407BE-0F0C-4443-AFA4-71B645DD4503}">
  <ds:schemaRefs>
    <ds:schemaRef ds:uri="861b0433-a531-441e-a57a-d7dfdbd16bab"/>
    <ds:schemaRef ds:uri="c8cc0759-2779-4f37-a4ce-41bcbf368f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revision>1</cp:revision>
  <dcterms:created xsi:type="dcterms:W3CDTF">2019-04-03T04:48:47Z</dcterms:created>
  <dcterms:modified xsi:type="dcterms:W3CDTF">2025-03-19T11:05:08Z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0x0101000E1285B1139ADA43A5FDBD06AACC27BE</vt:lpwstr>
  </property>
  <property fmtid="{D5CDD505-2E9C-101B-9397-08002B2CF9AE}" pid="3" name="MediaServiceImageTags">
    <vt:lpwstr/>
  </property>
</Properties>
</file>